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705" r:id="rId3"/>
    <p:sldMasterId id="2147483719" r:id="rId4"/>
  </p:sldMasterIdLst>
  <p:notesMasterIdLst>
    <p:notesMasterId r:id="rId37"/>
  </p:notesMasterIdLst>
  <p:sldIdLst>
    <p:sldId id="2900" r:id="rId5"/>
    <p:sldId id="4489" r:id="rId6"/>
    <p:sldId id="4520" r:id="rId7"/>
    <p:sldId id="3896" r:id="rId8"/>
    <p:sldId id="4656" r:id="rId9"/>
    <p:sldId id="4614" r:id="rId10"/>
    <p:sldId id="4617" r:id="rId11"/>
    <p:sldId id="4335" r:id="rId12"/>
    <p:sldId id="4670" r:id="rId13"/>
    <p:sldId id="4374" r:id="rId14"/>
    <p:sldId id="4640" r:id="rId15"/>
    <p:sldId id="4629" r:id="rId16"/>
    <p:sldId id="4527" r:id="rId17"/>
    <p:sldId id="4571" r:id="rId18"/>
    <p:sldId id="4375" r:id="rId19"/>
    <p:sldId id="4659" r:id="rId20"/>
    <p:sldId id="4661" r:id="rId21"/>
    <p:sldId id="4662" r:id="rId22"/>
    <p:sldId id="4663" r:id="rId23"/>
    <p:sldId id="4660" r:id="rId24"/>
    <p:sldId id="4664" r:id="rId25"/>
    <p:sldId id="4665" r:id="rId26"/>
    <p:sldId id="4666" r:id="rId27"/>
    <p:sldId id="4667" r:id="rId28"/>
    <p:sldId id="4668" r:id="rId29"/>
    <p:sldId id="4669" r:id="rId30"/>
    <p:sldId id="4380" r:id="rId31"/>
    <p:sldId id="4625" r:id="rId32"/>
    <p:sldId id="4382" r:id="rId33"/>
    <p:sldId id="3630" r:id="rId34"/>
    <p:sldId id="4381" r:id="rId35"/>
    <p:sldId id="4293"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5" autoAdjust="0"/>
    <p:restoredTop sz="87149" autoAdjust="0"/>
  </p:normalViewPr>
  <p:slideViewPr>
    <p:cSldViewPr snapToGrid="0">
      <p:cViewPr>
        <p:scale>
          <a:sx n="30" d="100"/>
          <a:sy n="30" d="100"/>
        </p:scale>
        <p:origin x="-352" y="-2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65413A-7D21-4975-8431-69188A37AF85}" type="datetimeFigureOut">
              <a:rPr lang="en-US" smtClean="0"/>
              <a:t>4/30/2023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48ECDD-984C-44A0-B8ED-28EBD6C4BEFD}" type="slidenum">
              <a:rPr lang="en-US" smtClean="0"/>
              <a:t>‹#›</a:t>
            </a:fld>
            <a:endParaRPr lang="en-US"/>
          </a:p>
        </p:txBody>
      </p:sp>
    </p:spTree>
    <p:extLst>
      <p:ext uri="{BB962C8B-B14F-4D97-AF65-F5344CB8AC3E}">
        <p14:creationId xmlns:p14="http://schemas.microsoft.com/office/powerpoint/2010/main" val="49249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8ECDD-984C-44A0-B8ED-28EBD6C4BEFD}" type="slidenum">
              <a:rPr lang="en-US" smtClean="0"/>
              <a:t>1</a:t>
            </a:fld>
            <a:endParaRPr lang="en-US"/>
          </a:p>
        </p:txBody>
      </p:sp>
    </p:spTree>
    <p:extLst>
      <p:ext uri="{BB962C8B-B14F-4D97-AF65-F5344CB8AC3E}">
        <p14:creationId xmlns:p14="http://schemas.microsoft.com/office/powerpoint/2010/main" val="161382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8ECDD-984C-44A0-B8ED-28EBD6C4BEFD}" type="slidenum">
              <a:rPr lang="en-US" smtClean="0"/>
              <a:t>8</a:t>
            </a:fld>
            <a:endParaRPr lang="en-US"/>
          </a:p>
        </p:txBody>
      </p:sp>
    </p:spTree>
    <p:extLst>
      <p:ext uri="{BB962C8B-B14F-4D97-AF65-F5344CB8AC3E}">
        <p14:creationId xmlns:p14="http://schemas.microsoft.com/office/powerpoint/2010/main" val="23345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8ECDD-984C-44A0-B8ED-28EBD6C4BEFD}" type="slidenum">
              <a:rPr lang="en-US" smtClean="0"/>
              <a:t>9</a:t>
            </a:fld>
            <a:endParaRPr lang="en-US"/>
          </a:p>
        </p:txBody>
      </p:sp>
    </p:spTree>
    <p:extLst>
      <p:ext uri="{BB962C8B-B14F-4D97-AF65-F5344CB8AC3E}">
        <p14:creationId xmlns:p14="http://schemas.microsoft.com/office/powerpoint/2010/main" val="37633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26A50-B4DC-4BFC-ADF5-9A3B56D77306}" type="slidenum">
              <a:rPr lang="en-US" altLang="en-US">
                <a:solidFill>
                  <a:srgbClr val="000000"/>
                </a:solidFill>
              </a:rPr>
              <a:pPr/>
              <a:t>28</a:t>
            </a:fld>
            <a:endParaRPr lang="en-US" altLang="en-US">
              <a:solidFill>
                <a:srgbClr val="000000"/>
              </a:solidFill>
            </a:endParaRPr>
          </a:p>
        </p:txBody>
      </p:sp>
      <p:sp>
        <p:nvSpPr>
          <p:cNvPr id="16386" name="Rectangle 2"/>
          <p:cNvSpPr>
            <a:spLocks noGrp="1" noRot="1" noChangeAspect="1" noChangeArrowheads="1" noTextEdit="1"/>
          </p:cNvSpPr>
          <p:nvPr>
            <p:ph type="sldImg"/>
          </p:nvPr>
        </p:nvSpPr>
        <p:spPr>
          <a:xfrm>
            <a:off x="406400" y="696913"/>
            <a:ext cx="6197600" cy="3486150"/>
          </a:xfrm>
          <a:ln/>
        </p:spPr>
      </p:sp>
      <p:sp>
        <p:nvSpPr>
          <p:cNvPr id="163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3B1F8D-3AD1-416E-93E9-5C1523920C1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379763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82044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305193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693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B1F8D-3AD1-416E-93E9-5C1523920C11}" type="datetimeFigureOut">
              <a:rPr lang="en-US" smtClean="0"/>
              <a:t>4/30/2023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206426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354562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10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569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9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05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091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3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3051500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5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9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211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94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26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319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83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153BEE-3A8F-4C2D-BE54-63A0B31EA3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88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9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B1F8D-3AD1-416E-93E9-5C1523920C11}" type="datetimeFigureOut">
              <a:rPr lang="en-US" smtClean="0"/>
              <a:t>4/30/2023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386174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3B1F8D-3AD1-416E-93E9-5C1523920C11}"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196469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3B1F8D-3AD1-416E-93E9-5C1523920C11}" type="datetimeFigureOut">
              <a:rPr lang="en-US" smtClean="0"/>
              <a:t>4/30/2023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334708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3B1F8D-3AD1-416E-93E9-5C1523920C11}" type="datetimeFigureOut">
              <a:rPr lang="en-US" smtClean="0"/>
              <a:t>4/30/2023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45694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B1F8D-3AD1-416E-93E9-5C1523920C11}" type="datetimeFigureOut">
              <a:rPr lang="en-US" smtClean="0"/>
              <a:t>4/30/2023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77363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9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3B1F8D-3AD1-416E-93E9-5C1523920C11}"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250898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94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3B1F8D-3AD1-416E-93E9-5C1523920C11}" type="datetimeFigureOut">
              <a:rPr lang="en-US" smtClean="0"/>
              <a:t>4/30/2023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EAB-8CBF-41E6-A6DB-74AD262478D1}" type="slidenum">
              <a:rPr lang="en-US" smtClean="0"/>
              <a:t>‹#›</a:t>
            </a:fld>
            <a:endParaRPr lang="en-US"/>
          </a:p>
        </p:txBody>
      </p:sp>
    </p:spTree>
    <p:extLst>
      <p:ext uri="{BB962C8B-B14F-4D97-AF65-F5344CB8AC3E}">
        <p14:creationId xmlns:p14="http://schemas.microsoft.com/office/powerpoint/2010/main" val="131468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B1F8D-3AD1-416E-93E9-5C1523920C11}" type="datetimeFigureOut">
              <a:rPr lang="en-US" smtClean="0"/>
              <a:t>4/30/2023</a:t>
            </a:fld>
            <a:endParaRPr lang="en-US"/>
          </a:p>
        </p:txBody>
      </p:sp>
      <p:sp>
        <p:nvSpPr>
          <p:cNvPr id="5" name="Footer Placeholder 4"/>
          <p:cNvSpPr>
            <a:spLocks noGrp="1"/>
          </p:cNvSpPr>
          <p:nvPr>
            <p:ph type="ftr" sz="quarter" idx="3"/>
          </p:nvPr>
        </p:nvSpPr>
        <p:spPr>
          <a:xfrm>
            <a:off x="4038600" y="6356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EAB-8CBF-41E6-A6DB-74AD262478D1}" type="slidenum">
              <a:rPr lang="en-US" smtClean="0"/>
              <a:t>‹#›</a:t>
            </a:fld>
            <a:endParaRPr lang="en-US"/>
          </a:p>
        </p:txBody>
      </p:sp>
    </p:spTree>
    <p:extLst>
      <p:ext uri="{BB962C8B-B14F-4D97-AF65-F5344CB8AC3E}">
        <p14:creationId xmlns:p14="http://schemas.microsoft.com/office/powerpoint/2010/main" val="190409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1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81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8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091154"/>
      </p:ext>
    </p:extLst>
  </p:cSld>
  <p:clrMap bg1="lt1" tx1="dk1" bg2="lt2" tx2="dk2" accent1="accent1" accent2="accent2" accent3="accent3" accent4="accent4" accent5="accent5" accent6="accent6" hlink="hlink" folHlink="folHlink"/>
  <p:sldLayoutIdLst>
    <p:sldLayoutId id="2147483682" r:id="rId1"/>
    <p:sldLayoutId id="2147483688"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8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B1F8D-3AD1-416E-93E9-5C1523920C11}" type="datetimeFigureOut">
              <a:rPr lang="en-US" smtClean="0">
                <a:solidFill>
                  <a:prstClr val="black">
                    <a:tint val="75000"/>
                  </a:prstClr>
                </a:solidFill>
              </a:rPr>
              <a:pPr/>
              <a:t>4/30/2023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EAB-8CBF-41E6-A6DB-74AD262478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36102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DE8DE5E-2D00-4E35-9C98-41B7E9410FA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65" y="5570931"/>
            <a:ext cx="5584875" cy="1244991"/>
          </a:xfrm>
          <a:noFill/>
        </p:spPr>
        <p:txBody>
          <a:bodyPr>
            <a:noAutofit/>
          </a:bodyPr>
          <a:lstStyle/>
          <a:p>
            <a:r>
              <a:rPr lang="en-US" sz="3600" b="1" dirty="0">
                <a:ln w="9525">
                  <a:solidFill>
                    <a:schemeClr val="bg1"/>
                  </a:solidFill>
                  <a:prstDash val="solid"/>
                </a:ln>
                <a:effectLst>
                  <a:outerShdw blurRad="12700" dist="38100" dir="2700000" algn="tl" rotWithShape="0">
                    <a:schemeClr val="accent5">
                      <a:lumMod val="60000"/>
                      <a:lumOff val="40000"/>
                    </a:schemeClr>
                  </a:outerShdw>
                </a:effectLst>
                <a:latin typeface="Comic Sans MS" panose="030F0702030302020204" pitchFamily="66" charset="0"/>
              </a:rPr>
              <a:t>a Word preaching, </a:t>
            </a:r>
          </a:p>
          <a:p>
            <a:r>
              <a:rPr lang="en-US" sz="3600" b="1" dirty="0">
                <a:ln w="9525">
                  <a:solidFill>
                    <a:schemeClr val="bg1"/>
                  </a:solidFill>
                  <a:prstDash val="solid"/>
                </a:ln>
                <a:effectLst>
                  <a:outerShdw blurRad="12700" dist="38100" dir="2700000" algn="tl" rotWithShape="0">
                    <a:schemeClr val="accent5">
                      <a:lumMod val="60000"/>
                      <a:lumOff val="40000"/>
                    </a:schemeClr>
                  </a:outerShdw>
                </a:effectLst>
                <a:latin typeface="Comic Sans MS" panose="030F0702030302020204" pitchFamily="66" charset="0"/>
              </a:rPr>
              <a:t>people loving community</a:t>
            </a:r>
          </a:p>
        </p:txBody>
      </p:sp>
      <p:sp>
        <p:nvSpPr>
          <p:cNvPr id="2" name="Title 1"/>
          <p:cNvSpPr>
            <a:spLocks noGrp="1"/>
          </p:cNvSpPr>
          <p:nvPr>
            <p:ph type="ctrTitle"/>
          </p:nvPr>
        </p:nvSpPr>
        <p:spPr>
          <a:xfrm>
            <a:off x="-1" y="42322"/>
            <a:ext cx="3806457" cy="2868997"/>
          </a:xfrm>
          <a:noFill/>
        </p:spPr>
        <p:txBody>
          <a:bodyPr>
            <a:noAutofit/>
          </a:bodyPr>
          <a:lstStyle/>
          <a:p>
            <a:r>
              <a:rPr lang="en-US" sz="4800" b="1" dirty="0">
                <a:ln w="9525">
                  <a:solidFill>
                    <a:schemeClr val="bg1"/>
                  </a:solidFill>
                  <a:prstDash val="solid"/>
                </a:ln>
                <a:effectLst>
                  <a:outerShdw blurRad="12700" dist="38100" dir="2700000" algn="tl" rotWithShape="0">
                    <a:schemeClr val="accent5">
                      <a:lumMod val="60000"/>
                      <a:lumOff val="40000"/>
                    </a:schemeClr>
                  </a:outerShdw>
                </a:effectLst>
                <a:latin typeface="Comic Sans MS" panose="030F0702030302020204" pitchFamily="66" charset="0"/>
              </a:rPr>
              <a:t>Welcome to Skykomish Community Church</a:t>
            </a:r>
          </a:p>
        </p:txBody>
      </p:sp>
    </p:spTree>
    <p:extLst>
      <p:ext uri="{BB962C8B-B14F-4D97-AF65-F5344CB8AC3E}">
        <p14:creationId xmlns:p14="http://schemas.microsoft.com/office/powerpoint/2010/main" val="23563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3C0C95-DE85-6A1D-9972-69BD0E8EB660}"/>
              </a:ext>
            </a:extLst>
          </p:cNvPr>
          <p:cNvSpPr txBox="1"/>
          <p:nvPr/>
        </p:nvSpPr>
        <p:spPr>
          <a:xfrm>
            <a:off x="2891791" y="1851767"/>
            <a:ext cx="6408420" cy="2215991"/>
          </a:xfrm>
          <a:prstGeom prst="rect">
            <a:avLst/>
          </a:prstGeom>
          <a:noFill/>
        </p:spPr>
        <p:txBody>
          <a:bodyPr wrap="square" rtlCol="0">
            <a:spAutoFit/>
          </a:bodyPr>
          <a:lstStyle/>
          <a:p>
            <a:pPr algn="ctr"/>
            <a:r>
              <a:rPr lang="en-US" sz="13800" dirty="0"/>
              <a:t>Song</a:t>
            </a:r>
          </a:p>
        </p:txBody>
      </p:sp>
    </p:spTree>
    <p:extLst>
      <p:ext uri="{BB962C8B-B14F-4D97-AF65-F5344CB8AC3E}">
        <p14:creationId xmlns:p14="http://schemas.microsoft.com/office/powerpoint/2010/main" val="292450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40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rot="16200000">
            <a:off x="-2816439" y="3009899"/>
            <a:ext cx="6858000" cy="838200"/>
          </a:xfrm>
        </p:spPr>
        <p:txBody>
          <a:bodyPr>
            <a:normAutofit fontScale="90000"/>
          </a:bodyPr>
          <a:lstStyle/>
          <a:p>
            <a:r>
              <a:rPr lang="en-US" b="1" dirty="0">
                <a:solidFill>
                  <a:srgbClr val="002060"/>
                </a:solidFill>
                <a:latin typeface="Comic Sans MS" pitchFamily="66" charset="0"/>
              </a:rPr>
              <a:t/>
            </a:r>
            <a:br>
              <a:rPr lang="en-US" b="1" dirty="0">
                <a:solidFill>
                  <a:srgbClr val="002060"/>
                </a:solidFill>
                <a:latin typeface="Comic Sans MS" pitchFamily="66" charset="0"/>
              </a:rPr>
            </a:br>
            <a:r>
              <a:rPr lang="en-US" b="1" dirty="0">
                <a:solidFill>
                  <a:srgbClr val="002060"/>
                </a:solidFill>
                <a:latin typeface="Comic Sans MS" pitchFamily="66" charset="0"/>
              </a:rPr>
              <a:t>ANNOUNCEMENTS</a:t>
            </a:r>
          </a:p>
        </p:txBody>
      </p:sp>
      <p:sp>
        <p:nvSpPr>
          <p:cNvPr id="4" name="Subtitle 3"/>
          <p:cNvSpPr>
            <a:spLocks noGrp="1"/>
          </p:cNvSpPr>
          <p:nvPr>
            <p:ph type="subTitle" idx="1"/>
          </p:nvPr>
        </p:nvSpPr>
        <p:spPr>
          <a:xfrm>
            <a:off x="1299412" y="786070"/>
            <a:ext cx="10892589" cy="6071937"/>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000" dirty="0">
                <a:solidFill>
                  <a:prstClr val="black"/>
                </a:solidFill>
                <a:latin typeface="Calibri" panose="020F0502020204030204" pitchFamily="34" charset="0"/>
              </a:rPr>
              <a:t> “Jerusalem, Jerusalem, you who kill the prophets and stone those sent to you, how often I have longed to gather your children together, as a hen gathers her chicks under her wings, and you were not willing. </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xmlns="" id="{9A453F9F-1399-9EAB-AD01-DD3442DD3B1B}"/>
              </a:ext>
            </a:extLst>
          </p:cNvPr>
          <p:cNvSpPr txBox="1"/>
          <p:nvPr/>
        </p:nvSpPr>
        <p:spPr>
          <a:xfrm>
            <a:off x="3304754" y="61"/>
            <a:ext cx="5839327" cy="931024"/>
          </a:xfrm>
          <a:prstGeom prst="rect">
            <a:avLst/>
          </a:prstGeom>
          <a:noFill/>
        </p:spPr>
        <p:txBody>
          <a:bodyPr wrap="square" rtlCol="0">
            <a:spAutoFit/>
          </a:bodyPr>
          <a:lstStyle/>
          <a:p>
            <a:r>
              <a:rPr lang="en-US" sz="4400" dirty="0"/>
              <a:t>Matthew 23:37 (NIV)</a:t>
            </a:r>
          </a:p>
          <a:p>
            <a:endParaRPr lang="en-US" sz="1050" dirty="0"/>
          </a:p>
        </p:txBody>
      </p:sp>
    </p:spTree>
    <p:extLst>
      <p:ext uri="{BB962C8B-B14F-4D97-AF65-F5344CB8AC3E}">
        <p14:creationId xmlns:p14="http://schemas.microsoft.com/office/powerpoint/2010/main" val="320583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3C0C95-DE85-6A1D-9972-69BD0E8EB660}"/>
              </a:ext>
            </a:extLst>
          </p:cNvPr>
          <p:cNvSpPr txBox="1"/>
          <p:nvPr/>
        </p:nvSpPr>
        <p:spPr>
          <a:xfrm>
            <a:off x="2891791" y="1851767"/>
            <a:ext cx="6408420" cy="2215991"/>
          </a:xfrm>
          <a:prstGeom prst="rect">
            <a:avLst/>
          </a:prstGeom>
          <a:noFill/>
        </p:spPr>
        <p:txBody>
          <a:bodyPr wrap="square" rtlCol="0">
            <a:spAutoFit/>
          </a:bodyPr>
          <a:lstStyle/>
          <a:p>
            <a:pPr algn="ctr"/>
            <a:r>
              <a:rPr lang="en-US" sz="13800" dirty="0"/>
              <a:t>Song</a:t>
            </a:r>
          </a:p>
        </p:txBody>
      </p:sp>
    </p:spTree>
    <p:extLst>
      <p:ext uri="{BB962C8B-B14F-4D97-AF65-F5344CB8AC3E}">
        <p14:creationId xmlns:p14="http://schemas.microsoft.com/office/powerpoint/2010/main" val="62394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8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3C0C95-DE85-6A1D-9972-69BD0E8EB660}"/>
              </a:ext>
            </a:extLst>
          </p:cNvPr>
          <p:cNvSpPr txBox="1"/>
          <p:nvPr/>
        </p:nvSpPr>
        <p:spPr>
          <a:xfrm>
            <a:off x="1842137" y="1851645"/>
            <a:ext cx="8507731" cy="1569660"/>
          </a:xfrm>
          <a:prstGeom prst="rect">
            <a:avLst/>
          </a:prstGeom>
          <a:noFill/>
        </p:spPr>
        <p:txBody>
          <a:bodyPr wrap="square" rtlCol="0">
            <a:spAutoFit/>
          </a:bodyPr>
          <a:lstStyle/>
          <a:p>
            <a:pPr algn="ctr"/>
            <a:r>
              <a:rPr lang="en-US" sz="9600" dirty="0"/>
              <a:t>Mark 12:1-12</a:t>
            </a:r>
          </a:p>
        </p:txBody>
      </p:sp>
      <p:sp>
        <p:nvSpPr>
          <p:cNvPr id="3" name="TextBox 2">
            <a:extLst>
              <a:ext uri="{FF2B5EF4-FFF2-40B4-BE49-F238E27FC236}">
                <a16:creationId xmlns:a16="http://schemas.microsoft.com/office/drawing/2014/main" xmlns="" id="{19EA4FE9-55D1-F3F8-3BE6-5DF8C677665B}"/>
              </a:ext>
            </a:extLst>
          </p:cNvPr>
          <p:cNvSpPr txBox="1"/>
          <p:nvPr/>
        </p:nvSpPr>
        <p:spPr>
          <a:xfrm>
            <a:off x="426720" y="3421305"/>
            <a:ext cx="11597640" cy="1107996"/>
          </a:xfrm>
          <a:prstGeom prst="rect">
            <a:avLst/>
          </a:prstGeom>
          <a:noFill/>
        </p:spPr>
        <p:txBody>
          <a:bodyPr wrap="square" rtlCol="0">
            <a:spAutoFit/>
          </a:bodyPr>
          <a:lstStyle/>
          <a:p>
            <a:pPr algn="ctr"/>
            <a:r>
              <a:rPr lang="en-US" sz="6600" dirty="0"/>
              <a:t>Speaking in a Parable</a:t>
            </a:r>
          </a:p>
        </p:txBody>
      </p:sp>
    </p:spTree>
    <p:extLst>
      <p:ext uri="{BB962C8B-B14F-4D97-AF65-F5344CB8AC3E}">
        <p14:creationId xmlns:p14="http://schemas.microsoft.com/office/powerpoint/2010/main" val="250489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Mark 12:1-12(NIV)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Jesus then began to speak to them in parables: “A man planted a vineyard. He put a wall around it, dug a pit for the winepress and built a watchtower. Then he rented the vineyard to some farmers and moved to another place. At harvest time he sent a servant to the tenants to collect from them some of the fruit of the vineyard. But they seized him, beat him and sent him away empty-handed. Then he sent another servant to them; they struck this man on the head and treated him shamefully. He</a:t>
            </a:r>
          </a:p>
        </p:txBody>
      </p:sp>
    </p:spTree>
    <p:extLst>
      <p:ext uri="{BB962C8B-B14F-4D97-AF65-F5344CB8AC3E}">
        <p14:creationId xmlns:p14="http://schemas.microsoft.com/office/powerpoint/2010/main" val="219469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Mark 12:1-12(NIV)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sent still another, and that one they killed. He sent many others; some of them they beat, others they killed.</a:t>
            </a:r>
          </a:p>
          <a:p>
            <a:pPr marL="0" indent="0">
              <a:buNone/>
            </a:pPr>
            <a:r>
              <a:rPr lang="en-US" sz="4400" dirty="0">
                <a:solidFill>
                  <a:prstClr val="black"/>
                </a:solidFill>
                <a:latin typeface="Calibri" panose="020F0502020204030204" pitchFamily="34" charset="0"/>
              </a:rPr>
              <a:t>“He had one left to send, a son, whom he loved. He sent him last of all, saying, ‘They will respect my son.’</a:t>
            </a:r>
          </a:p>
          <a:p>
            <a:pPr marL="0" indent="0">
              <a:buNone/>
            </a:pPr>
            <a:r>
              <a:rPr lang="en-US" sz="4400" dirty="0">
                <a:solidFill>
                  <a:prstClr val="black"/>
                </a:solidFill>
                <a:latin typeface="Calibri" panose="020F0502020204030204" pitchFamily="34" charset="0"/>
              </a:rPr>
              <a:t>“But the tenants said to one another, ‘This is the heir. Come, let’s kill him, and the inheritance will be ours.’ So they took him and killed him, and</a:t>
            </a:r>
          </a:p>
        </p:txBody>
      </p:sp>
    </p:spTree>
    <p:extLst>
      <p:ext uri="{BB962C8B-B14F-4D97-AF65-F5344CB8AC3E}">
        <p14:creationId xmlns:p14="http://schemas.microsoft.com/office/powerpoint/2010/main" val="399102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Mark 12:1-12(NIV)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threw him out of the vineyard.</a:t>
            </a:r>
          </a:p>
          <a:p>
            <a:pPr marL="0" indent="0">
              <a:buNone/>
            </a:pPr>
            <a:r>
              <a:rPr lang="en-US" sz="4400" dirty="0">
                <a:solidFill>
                  <a:prstClr val="black"/>
                </a:solidFill>
                <a:latin typeface="Calibri" panose="020F0502020204030204" pitchFamily="34" charset="0"/>
              </a:rPr>
              <a:t>“What then will the owner of the vineyard do? He will come and kill those tenants and give the vineyard to others. Haven’t you read this passage of Scripture:</a:t>
            </a:r>
          </a:p>
          <a:p>
            <a:pPr marL="0" indent="0">
              <a:buNone/>
            </a:pPr>
            <a:r>
              <a:rPr lang="en-US" sz="4400" dirty="0">
                <a:solidFill>
                  <a:prstClr val="black"/>
                </a:solidFill>
                <a:latin typeface="Calibri" panose="020F0502020204030204" pitchFamily="34" charset="0"/>
              </a:rPr>
              <a:t>“‘The stone the builders rejected</a:t>
            </a:r>
          </a:p>
          <a:p>
            <a:pPr marL="0" indent="0">
              <a:buNone/>
            </a:pPr>
            <a:r>
              <a:rPr lang="en-US" sz="4400" dirty="0">
                <a:solidFill>
                  <a:prstClr val="black"/>
                </a:solidFill>
                <a:latin typeface="Calibri" panose="020F0502020204030204" pitchFamily="34" charset="0"/>
              </a:rPr>
              <a:t>    has become the cornerstone;</a:t>
            </a:r>
          </a:p>
          <a:p>
            <a:pPr marL="0" indent="0">
              <a:buNone/>
            </a:pPr>
            <a:r>
              <a:rPr lang="en-US" sz="4400" dirty="0">
                <a:solidFill>
                  <a:prstClr val="black"/>
                </a:solidFill>
                <a:latin typeface="Calibri" panose="020F0502020204030204" pitchFamily="34" charset="0"/>
              </a:rPr>
              <a:t>    the Lord has done this,</a:t>
            </a:r>
          </a:p>
          <a:p>
            <a:pPr marL="0" indent="0">
              <a:buNone/>
            </a:pPr>
            <a:r>
              <a:rPr lang="en-US" sz="4400" dirty="0">
                <a:solidFill>
                  <a:prstClr val="black"/>
                </a:solidFill>
                <a:latin typeface="Calibri" panose="020F0502020204030204" pitchFamily="34" charset="0"/>
              </a:rPr>
              <a:t>    and it is marvelous in our eyes’?”</a:t>
            </a:r>
          </a:p>
        </p:txBody>
      </p:sp>
    </p:spTree>
    <p:extLst>
      <p:ext uri="{BB962C8B-B14F-4D97-AF65-F5344CB8AC3E}">
        <p14:creationId xmlns:p14="http://schemas.microsoft.com/office/powerpoint/2010/main" val="39778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Mark 12:1-12(NIV)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Then the chief priests, the teachers of the law and the elders looked for a way to arrest him because they knew he had spoken the parable against them. But they were afraid of the crowd; so they left him and went away.</a:t>
            </a:r>
          </a:p>
        </p:txBody>
      </p:sp>
    </p:spTree>
    <p:extLst>
      <p:ext uri="{BB962C8B-B14F-4D97-AF65-F5344CB8AC3E}">
        <p14:creationId xmlns:p14="http://schemas.microsoft.com/office/powerpoint/2010/main" val="36522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3C0C95-DE85-6A1D-9972-69BD0E8EB660}"/>
              </a:ext>
            </a:extLst>
          </p:cNvPr>
          <p:cNvSpPr txBox="1"/>
          <p:nvPr/>
        </p:nvSpPr>
        <p:spPr>
          <a:xfrm>
            <a:off x="2891791" y="1851706"/>
            <a:ext cx="6408420" cy="2215991"/>
          </a:xfrm>
          <a:prstGeom prst="rect">
            <a:avLst/>
          </a:prstGeom>
          <a:noFill/>
        </p:spPr>
        <p:txBody>
          <a:bodyPr wrap="square" rtlCol="0">
            <a:spAutoFit/>
          </a:bodyPr>
          <a:lstStyle/>
          <a:p>
            <a:pPr algn="ctr"/>
            <a:r>
              <a:rPr lang="en-US" sz="13800" dirty="0"/>
              <a:t>Song(s)</a:t>
            </a:r>
          </a:p>
        </p:txBody>
      </p:sp>
    </p:spTree>
    <p:extLst>
      <p:ext uri="{BB962C8B-B14F-4D97-AF65-F5344CB8AC3E}">
        <p14:creationId xmlns:p14="http://schemas.microsoft.com/office/powerpoint/2010/main" val="394301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23:37 (NIV)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6000" dirty="0">
                <a:solidFill>
                  <a:prstClr val="black"/>
                </a:solidFill>
                <a:latin typeface="Calibri" panose="020F0502020204030204" pitchFamily="34" charset="0"/>
              </a:rPr>
              <a:t> “Jerusalem, Jerusalem, you who kill the prophets and stone those sent to you, how often I have longed to gather your children together, as a hen gathers her chicks under her wings, and you were not willing. </a:t>
            </a:r>
          </a:p>
        </p:txBody>
      </p:sp>
    </p:spTree>
    <p:extLst>
      <p:ext uri="{BB962C8B-B14F-4D97-AF65-F5344CB8AC3E}">
        <p14:creationId xmlns:p14="http://schemas.microsoft.com/office/powerpoint/2010/main" val="323206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a:t>
            </a:r>
            <a:r>
              <a:rPr lang="en-US" sz="4000" dirty="0" smtClean="0"/>
              <a:t>21:28-46 </a:t>
            </a:r>
            <a:r>
              <a:rPr lang="en-US" sz="4000" dirty="0"/>
              <a:t>(NIV)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 “What do you think? There was a man who had two sons. He went to the first and said, ‘Son, go and work today in the vineyard.’</a:t>
            </a:r>
          </a:p>
          <a:p>
            <a:pPr marL="0" indent="0">
              <a:buNone/>
            </a:pPr>
            <a:r>
              <a:rPr lang="en-US" sz="4400" dirty="0">
                <a:solidFill>
                  <a:prstClr val="black"/>
                </a:solidFill>
                <a:latin typeface="Calibri" panose="020F0502020204030204" pitchFamily="34" charset="0"/>
              </a:rPr>
              <a:t>“‘I will not,’ he answered, but later he changed his mind and went.</a:t>
            </a:r>
          </a:p>
          <a:p>
            <a:pPr marL="0" indent="0">
              <a:buNone/>
            </a:pPr>
            <a:r>
              <a:rPr lang="en-US" sz="4400" dirty="0">
                <a:solidFill>
                  <a:prstClr val="black"/>
                </a:solidFill>
                <a:latin typeface="Calibri" panose="020F0502020204030204" pitchFamily="34" charset="0"/>
              </a:rPr>
              <a:t>“Then the father went to the other son and said the same thing. He answered, ‘I will, sir,’ but he did not go.</a:t>
            </a:r>
          </a:p>
          <a:p>
            <a:pPr marL="0" indent="0">
              <a:buNone/>
            </a:pPr>
            <a:r>
              <a:rPr lang="en-US" sz="4400" dirty="0">
                <a:solidFill>
                  <a:prstClr val="black"/>
                </a:solidFill>
                <a:latin typeface="Calibri" panose="020F0502020204030204" pitchFamily="34" charset="0"/>
              </a:rPr>
              <a:t>“Which of the two did what his father wanted?”</a:t>
            </a:r>
          </a:p>
        </p:txBody>
      </p:sp>
    </p:spTree>
    <p:extLst>
      <p:ext uri="{BB962C8B-B14F-4D97-AF65-F5344CB8AC3E}">
        <p14:creationId xmlns:p14="http://schemas.microsoft.com/office/powerpoint/2010/main" val="156461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a:t>
            </a:r>
            <a:r>
              <a:rPr lang="en-US" sz="4000" dirty="0" smtClean="0"/>
              <a:t>21:28-46 </a:t>
            </a:r>
            <a:r>
              <a:rPr lang="en-US" sz="4000" dirty="0"/>
              <a:t>(NIV)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“The first,” they answered.</a:t>
            </a:r>
          </a:p>
          <a:p>
            <a:pPr marL="0" indent="0">
              <a:buNone/>
            </a:pPr>
            <a:r>
              <a:rPr lang="en-US" sz="4400" dirty="0">
                <a:solidFill>
                  <a:prstClr val="black"/>
                </a:solidFill>
                <a:latin typeface="Calibri" panose="020F0502020204030204" pitchFamily="34" charset="0"/>
              </a:rPr>
              <a:t>Jesus said to them, “Truly I tell you, the tax collectors and the prostitutes are entering the kingdom of God ahead of you. For John came to you to show you the way of righteousness, and you did not believe him, but the tax collectors and the prostitutes did. And even after you saw this, you did not repent and believe him.</a:t>
            </a:r>
          </a:p>
        </p:txBody>
      </p:sp>
    </p:spTree>
    <p:extLst>
      <p:ext uri="{BB962C8B-B14F-4D97-AF65-F5344CB8AC3E}">
        <p14:creationId xmlns:p14="http://schemas.microsoft.com/office/powerpoint/2010/main" val="154352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a:t>
            </a:r>
            <a:r>
              <a:rPr lang="en-US" sz="4000" dirty="0" smtClean="0"/>
              <a:t>21:28-46 </a:t>
            </a:r>
            <a:r>
              <a:rPr lang="en-US" sz="4000" dirty="0"/>
              <a:t>(NIV)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19428"/>
            <a:ext cx="11741427" cy="5901083"/>
          </a:xfrm>
        </p:spPr>
        <p:txBody>
          <a:bodyPr>
            <a:noAutofit/>
          </a:bodyPr>
          <a:lstStyle/>
          <a:p>
            <a:pPr marL="0" indent="0">
              <a:buNone/>
            </a:pPr>
            <a:r>
              <a:rPr lang="en-US" sz="4400" dirty="0">
                <a:solidFill>
                  <a:prstClr val="black"/>
                </a:solidFill>
                <a:latin typeface="Calibri" panose="020F0502020204030204" pitchFamily="34" charset="0"/>
              </a:rPr>
              <a:t>“Listen to another parable: There was a landowner who planted a vineyard. He put a wall around it, dug a winepress in it and built a watchtower. Then he rented the vineyard to some farmers and moved to another place. When the harvest time approached, he sent his servants to the tenants to collect his fruit.</a:t>
            </a:r>
          </a:p>
          <a:p>
            <a:pPr marL="0" indent="0">
              <a:buNone/>
            </a:pPr>
            <a:r>
              <a:rPr lang="en-US" sz="4400" dirty="0">
                <a:solidFill>
                  <a:prstClr val="black"/>
                </a:solidFill>
                <a:latin typeface="Calibri" panose="020F0502020204030204" pitchFamily="34" charset="0"/>
              </a:rPr>
              <a:t>“The tenants seized his servants; they beat one, killed another, and stoned a third. Then he sent other servants to them, more than the first time, </a:t>
            </a:r>
          </a:p>
        </p:txBody>
      </p:sp>
    </p:spTree>
    <p:extLst>
      <p:ext uri="{BB962C8B-B14F-4D97-AF65-F5344CB8AC3E}">
        <p14:creationId xmlns:p14="http://schemas.microsoft.com/office/powerpoint/2010/main" val="228278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a:t>
            </a:r>
            <a:r>
              <a:rPr lang="en-US" sz="4000" dirty="0" smtClean="0"/>
              <a:t>21:28-46 </a:t>
            </a:r>
            <a:r>
              <a:rPr lang="en-US" sz="4000" dirty="0"/>
              <a:t>(NIV)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and the tenants treated them the same way. Last of all, he sent his son to them. ‘They will respect my son,’ he said.</a:t>
            </a:r>
          </a:p>
          <a:p>
            <a:pPr marL="0" indent="0">
              <a:buNone/>
            </a:pPr>
            <a:r>
              <a:rPr lang="en-US" sz="4400" dirty="0">
                <a:solidFill>
                  <a:prstClr val="black"/>
                </a:solidFill>
                <a:latin typeface="Calibri" panose="020F0502020204030204" pitchFamily="34" charset="0"/>
              </a:rPr>
              <a:t>“But when the tenants saw the son, they said to each other, ‘This is the heir. Come, let’s kill him and take his inheritance.’ So they took him and threw him out of the vineyard and killed him.</a:t>
            </a:r>
          </a:p>
          <a:p>
            <a:pPr marL="0" indent="0">
              <a:buNone/>
            </a:pPr>
            <a:r>
              <a:rPr lang="en-US" sz="4400" dirty="0">
                <a:solidFill>
                  <a:prstClr val="black"/>
                </a:solidFill>
                <a:latin typeface="Calibri" panose="020F0502020204030204" pitchFamily="34" charset="0"/>
              </a:rPr>
              <a:t>“Therefore, when the owner of the vineyard comes, what will he do to those tenants?”</a:t>
            </a:r>
          </a:p>
        </p:txBody>
      </p:sp>
    </p:spTree>
    <p:extLst>
      <p:ext uri="{BB962C8B-B14F-4D97-AF65-F5344CB8AC3E}">
        <p14:creationId xmlns:p14="http://schemas.microsoft.com/office/powerpoint/2010/main" val="2497354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a:t>
            </a:r>
            <a:r>
              <a:rPr lang="en-US" sz="4000" dirty="0" smtClean="0"/>
              <a:t>21:28-46 </a:t>
            </a:r>
            <a:r>
              <a:rPr lang="en-US" sz="4000" dirty="0"/>
              <a:t>(NIV)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672593"/>
            <a:ext cx="11741427" cy="5901083"/>
          </a:xfrm>
        </p:spPr>
        <p:txBody>
          <a:bodyPr>
            <a:noAutofit/>
          </a:bodyPr>
          <a:lstStyle/>
          <a:p>
            <a:pPr marL="0" indent="0">
              <a:buNone/>
            </a:pPr>
            <a:r>
              <a:rPr lang="en-US" sz="4400" dirty="0">
                <a:solidFill>
                  <a:prstClr val="black"/>
                </a:solidFill>
                <a:latin typeface="Calibri" panose="020F0502020204030204" pitchFamily="34" charset="0"/>
              </a:rPr>
              <a:t>“He will bring those wretches to a wretched end,” they replied, “and he will rent the vineyard to other tenants, who will give him his share of the crop at harvest time.”</a:t>
            </a:r>
          </a:p>
          <a:p>
            <a:pPr marL="0" indent="0">
              <a:buNone/>
            </a:pPr>
            <a:r>
              <a:rPr lang="en-US" sz="4400" dirty="0">
                <a:solidFill>
                  <a:prstClr val="black"/>
                </a:solidFill>
                <a:latin typeface="Calibri" panose="020F0502020204030204" pitchFamily="34" charset="0"/>
              </a:rPr>
              <a:t>Jesus said to them, “Have you never read in the Scriptures:</a:t>
            </a:r>
          </a:p>
          <a:p>
            <a:pPr marL="0" indent="0">
              <a:buNone/>
            </a:pPr>
            <a:r>
              <a:rPr lang="en-US" sz="4400" dirty="0">
                <a:solidFill>
                  <a:prstClr val="black"/>
                </a:solidFill>
                <a:latin typeface="Calibri" panose="020F0502020204030204" pitchFamily="34" charset="0"/>
              </a:rPr>
              <a:t>“‘The stone the builders rejected has become the cornerstone; the Lord has done this, and it is marvelous in our eyes’?</a:t>
            </a:r>
          </a:p>
        </p:txBody>
      </p:sp>
    </p:spTree>
    <p:extLst>
      <p:ext uri="{BB962C8B-B14F-4D97-AF65-F5344CB8AC3E}">
        <p14:creationId xmlns:p14="http://schemas.microsoft.com/office/powerpoint/2010/main" val="17113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08941"/>
            <a:ext cx="10515600" cy="624481"/>
          </a:xfrm>
        </p:spPr>
        <p:txBody>
          <a:bodyPr>
            <a:normAutofit fontScale="90000"/>
          </a:bodyPr>
          <a:lstStyle/>
          <a:p>
            <a:pPr algn="ctr"/>
            <a:r>
              <a:rPr lang="en-US" sz="4000" dirty="0"/>
              <a:t>Matthew </a:t>
            </a:r>
            <a:r>
              <a:rPr lang="en-US" sz="4000" dirty="0" smtClean="0"/>
              <a:t>21:28-46 </a:t>
            </a:r>
            <a:r>
              <a:rPr lang="en-US" sz="4000" dirty="0"/>
              <a:t>(NIV)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59025" y="598162"/>
            <a:ext cx="11741427" cy="5901083"/>
          </a:xfrm>
        </p:spPr>
        <p:txBody>
          <a:bodyPr>
            <a:noAutofit/>
          </a:bodyPr>
          <a:lstStyle/>
          <a:p>
            <a:pPr marL="0" indent="0">
              <a:buNone/>
            </a:pPr>
            <a:r>
              <a:rPr lang="en-US" sz="4400" dirty="0">
                <a:solidFill>
                  <a:prstClr val="black"/>
                </a:solidFill>
                <a:latin typeface="Calibri" panose="020F0502020204030204" pitchFamily="34" charset="0"/>
              </a:rPr>
              <a:t>“Therefore I tell you that the kingdom of God will be taken away from you and given to a people who will produce its fruit. Anyone who falls on this stone will be broken to pieces; anyone on whom it falls will be crushed.”</a:t>
            </a:r>
          </a:p>
          <a:p>
            <a:pPr marL="0" indent="0">
              <a:buNone/>
            </a:pPr>
            <a:r>
              <a:rPr lang="en-US" sz="4400" dirty="0">
                <a:solidFill>
                  <a:prstClr val="black"/>
                </a:solidFill>
                <a:latin typeface="Calibri" panose="020F0502020204030204" pitchFamily="34" charset="0"/>
              </a:rPr>
              <a:t>When the chief priests and the Pharisees heard Jesus’ parables, they knew he was talking about them. They looked for a way to arrest him, but they were afraid of the crowd because the people held that he was a prophet.</a:t>
            </a:r>
          </a:p>
        </p:txBody>
      </p:sp>
    </p:spTree>
    <p:extLst>
      <p:ext uri="{BB962C8B-B14F-4D97-AF65-F5344CB8AC3E}">
        <p14:creationId xmlns:p14="http://schemas.microsoft.com/office/powerpoint/2010/main" val="389401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2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243527"/>
            <a:ext cx="127000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altLang="en-US" sz="3800" b="1" dirty="0">
              <a:solidFill>
                <a:srgbClr val="000000"/>
              </a:solidFill>
            </a:endParaRPr>
          </a:p>
          <a:p>
            <a:pPr algn="ctr" fontAlgn="base">
              <a:spcBef>
                <a:spcPct val="0"/>
              </a:spcBef>
              <a:spcAft>
                <a:spcPct val="0"/>
              </a:spcAft>
            </a:pPr>
            <a:r>
              <a:rPr lang="en-US" altLang="en-US" sz="5400" b="1" dirty="0">
                <a:solidFill>
                  <a:srgbClr val="000000"/>
                </a:solidFill>
                <a:latin typeface="Comic Sans MS" pitchFamily="66" charset="0"/>
              </a:rPr>
              <a:t>I cast all my cares upon You.</a:t>
            </a:r>
          </a:p>
          <a:p>
            <a:pPr algn="ctr" fontAlgn="base">
              <a:spcBef>
                <a:spcPct val="0"/>
              </a:spcBef>
              <a:spcAft>
                <a:spcPct val="0"/>
              </a:spcAft>
            </a:pPr>
            <a:r>
              <a:rPr lang="en-US" altLang="en-US" sz="5400" b="1" dirty="0">
                <a:solidFill>
                  <a:srgbClr val="000000"/>
                </a:solidFill>
                <a:latin typeface="Comic Sans MS" pitchFamily="66" charset="0"/>
              </a:rPr>
              <a:t>I lay all of my burdens</a:t>
            </a:r>
          </a:p>
          <a:p>
            <a:pPr algn="ctr" fontAlgn="base">
              <a:spcBef>
                <a:spcPct val="0"/>
              </a:spcBef>
              <a:spcAft>
                <a:spcPct val="0"/>
              </a:spcAft>
            </a:pPr>
            <a:r>
              <a:rPr lang="en-US" altLang="en-US" sz="5400" b="1" dirty="0">
                <a:solidFill>
                  <a:srgbClr val="000000"/>
                </a:solidFill>
                <a:latin typeface="Comic Sans MS" pitchFamily="66" charset="0"/>
              </a:rPr>
              <a:t>Down at Your feet.</a:t>
            </a:r>
          </a:p>
          <a:p>
            <a:pPr algn="ctr" fontAlgn="base">
              <a:spcBef>
                <a:spcPct val="0"/>
              </a:spcBef>
              <a:spcAft>
                <a:spcPct val="0"/>
              </a:spcAft>
            </a:pPr>
            <a:r>
              <a:rPr lang="en-US" altLang="en-US" sz="5400" b="1" dirty="0">
                <a:solidFill>
                  <a:srgbClr val="000000"/>
                </a:solidFill>
                <a:latin typeface="Comic Sans MS" pitchFamily="66" charset="0"/>
              </a:rPr>
              <a:t>And anytime that I don’t know</a:t>
            </a:r>
          </a:p>
          <a:p>
            <a:pPr algn="ctr" fontAlgn="base">
              <a:spcBef>
                <a:spcPct val="0"/>
              </a:spcBef>
              <a:spcAft>
                <a:spcPct val="0"/>
              </a:spcAft>
            </a:pPr>
            <a:r>
              <a:rPr lang="en-US" altLang="en-US" sz="5400" b="1" dirty="0">
                <a:solidFill>
                  <a:srgbClr val="000000"/>
                </a:solidFill>
                <a:latin typeface="Comic Sans MS" pitchFamily="66" charset="0"/>
              </a:rPr>
              <a:t>What to do,</a:t>
            </a:r>
          </a:p>
          <a:p>
            <a:pPr algn="ctr" fontAlgn="base">
              <a:spcBef>
                <a:spcPct val="0"/>
              </a:spcBef>
              <a:spcAft>
                <a:spcPct val="0"/>
              </a:spcAft>
            </a:pPr>
            <a:r>
              <a:rPr lang="en-US" altLang="en-US" sz="5400" b="1" dirty="0">
                <a:solidFill>
                  <a:srgbClr val="000000"/>
                </a:solidFill>
                <a:latin typeface="Comic Sans MS" pitchFamily="66" charset="0"/>
              </a:rPr>
              <a:t>I will cast all my cares upon You.</a:t>
            </a:r>
          </a:p>
          <a:p>
            <a:pPr algn="ctr" fontAlgn="base">
              <a:spcBef>
                <a:spcPct val="0"/>
              </a:spcBef>
              <a:spcAft>
                <a:spcPct val="0"/>
              </a:spcAft>
            </a:pPr>
            <a:endParaRPr lang="en-US" altLang="en-US" sz="3600" b="1" dirty="0">
              <a:solidFill>
                <a:srgbClr val="000000"/>
              </a:solidFill>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42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6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
            <a:ext cx="10515600" cy="931025"/>
          </a:xfrm>
        </p:spPr>
        <p:txBody>
          <a:bodyPr>
            <a:normAutofit/>
          </a:bodyPr>
          <a:lstStyle/>
          <a:p>
            <a:pPr algn="ctr"/>
            <a:r>
              <a:rPr lang="en-US" sz="4000" dirty="0"/>
              <a:t>Numbers 6:24-26 (NIV)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71675" y="931024"/>
            <a:ext cx="11887201" cy="5926976"/>
          </a:xfrm>
        </p:spPr>
        <p:txBody>
          <a:bodyPr>
            <a:noAutofit/>
          </a:bodyPr>
          <a:lstStyle/>
          <a:p>
            <a:pPr marL="0" indent="0">
              <a:buNone/>
            </a:pPr>
            <a:r>
              <a:rPr lang="en-US" sz="5400" dirty="0">
                <a:solidFill>
                  <a:prstClr val="black"/>
                </a:solidFill>
                <a:latin typeface="Comic Sans MS" panose="030F0702030302020204" pitchFamily="66" charset="0"/>
              </a:rPr>
              <a:t>The LORD bless you and keep you; the LORD make his face shine on you and be gracious to you; the LORD turn his face toward you and give you peace.</a:t>
            </a:r>
          </a:p>
          <a:p>
            <a:pPr marL="0" indent="0">
              <a:buNone/>
            </a:pPr>
            <a:endParaRPr lang="en-US" sz="6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131084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41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A34FD-5EF0-4E77-9084-D6DA2C1CC972}"/>
              </a:ext>
            </a:extLst>
          </p:cNvPr>
          <p:cNvSpPr>
            <a:spLocks noGrp="1"/>
          </p:cNvSpPr>
          <p:nvPr>
            <p:ph type="title"/>
          </p:nvPr>
        </p:nvSpPr>
        <p:spPr>
          <a:xfrm>
            <a:off x="838200" y="-1"/>
            <a:ext cx="10515600" cy="931025"/>
          </a:xfrm>
        </p:spPr>
        <p:txBody>
          <a:bodyPr>
            <a:normAutofit/>
          </a:bodyPr>
          <a:lstStyle/>
          <a:p>
            <a:pPr algn="ctr"/>
            <a:r>
              <a:rPr lang="en-US" sz="4000" dirty="0"/>
              <a:t>Ephesians 3:20-21 (NIV)</a:t>
            </a:r>
          </a:p>
        </p:txBody>
      </p:sp>
      <p:sp>
        <p:nvSpPr>
          <p:cNvPr id="3" name="Content Placeholder 2">
            <a:extLst>
              <a:ext uri="{FF2B5EF4-FFF2-40B4-BE49-F238E27FC236}">
                <a16:creationId xmlns:a16="http://schemas.microsoft.com/office/drawing/2014/main" xmlns="" id="{2BC7F753-364A-41FC-BAFB-63D2EEC00D6A}"/>
              </a:ext>
            </a:extLst>
          </p:cNvPr>
          <p:cNvSpPr>
            <a:spLocks noGrp="1"/>
          </p:cNvSpPr>
          <p:nvPr>
            <p:ph idx="1"/>
          </p:nvPr>
        </p:nvSpPr>
        <p:spPr>
          <a:xfrm>
            <a:off x="171675" y="931024"/>
            <a:ext cx="11887201" cy="5926976"/>
          </a:xfrm>
        </p:spPr>
        <p:txBody>
          <a:bodyPr>
            <a:noAutofit/>
          </a:bodyPr>
          <a:lstStyle/>
          <a:p>
            <a:pPr marL="0" indent="0">
              <a:buNone/>
            </a:pPr>
            <a:r>
              <a:rPr lang="en-US" sz="5400" dirty="0">
                <a:solidFill>
                  <a:prstClr val="black"/>
                </a:solidFill>
                <a:latin typeface="Comic Sans MS" panose="030F0702030302020204" pitchFamily="66" charset="0"/>
              </a:rPr>
              <a:t>Now to him who is able to do immeasurably more than all we ask or imagine, according to his power that is at work within us, to him be glory in the church and in Christ Jesus throughout all generations, for ever and ever! Amen.</a:t>
            </a:r>
          </a:p>
          <a:p>
            <a:pPr marL="0" indent="0">
              <a:buNone/>
            </a:pPr>
            <a:endParaRPr lang="en-US" sz="6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5933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rot="16200000">
            <a:off x="-2816439" y="3009899"/>
            <a:ext cx="6858000" cy="838200"/>
          </a:xfrm>
        </p:spPr>
        <p:txBody>
          <a:bodyPr>
            <a:normAutofit fontScale="90000"/>
          </a:bodyPr>
          <a:lstStyle/>
          <a:p>
            <a:r>
              <a:rPr lang="en-US" b="1" dirty="0">
                <a:solidFill>
                  <a:srgbClr val="002060"/>
                </a:solidFill>
                <a:latin typeface="Comic Sans MS" pitchFamily="66" charset="0"/>
              </a:rPr>
              <a:t/>
            </a:r>
            <a:br>
              <a:rPr lang="en-US" b="1" dirty="0">
                <a:solidFill>
                  <a:srgbClr val="002060"/>
                </a:solidFill>
                <a:latin typeface="Comic Sans MS" pitchFamily="66" charset="0"/>
              </a:rPr>
            </a:br>
            <a:r>
              <a:rPr lang="en-US" b="1" dirty="0">
                <a:solidFill>
                  <a:srgbClr val="002060"/>
                </a:solidFill>
                <a:latin typeface="Comic Sans MS" pitchFamily="66" charset="0"/>
              </a:rPr>
              <a:t>ANNOUNCEMENTS</a:t>
            </a:r>
          </a:p>
        </p:txBody>
      </p:sp>
      <p:sp>
        <p:nvSpPr>
          <p:cNvPr id="4" name="Subtitle 3"/>
          <p:cNvSpPr>
            <a:spLocks noGrp="1"/>
          </p:cNvSpPr>
          <p:nvPr>
            <p:ph type="subTitle" idx="1"/>
          </p:nvPr>
        </p:nvSpPr>
        <p:spPr>
          <a:xfrm>
            <a:off x="914401" y="274442"/>
            <a:ext cx="11277600" cy="6294123"/>
          </a:xfrm>
        </p:spPr>
        <p:txBody>
          <a:bodyPr>
            <a:noAutofit/>
          </a:bodyPr>
          <a:lstStyle/>
          <a:p>
            <a:pPr marL="571500" indent="-571500" algn="l">
              <a:buFont typeface="Arial" panose="020B0604020202020204" pitchFamily="34" charset="0"/>
              <a:buChar char="•"/>
            </a:pPr>
            <a:r>
              <a:rPr lang="en-US" sz="4000" b="1" dirty="0">
                <a:solidFill>
                  <a:schemeClr val="accent5">
                    <a:lumMod val="50000"/>
                  </a:schemeClr>
                </a:solidFill>
                <a:latin typeface="Comic Sans MS" pitchFamily="66" charset="0"/>
              </a:rPr>
              <a:t>Next Communion: May 7</a:t>
            </a:r>
            <a:r>
              <a:rPr lang="en-US" sz="4000" b="1" baseline="30000" dirty="0">
                <a:solidFill>
                  <a:schemeClr val="accent5">
                    <a:lumMod val="50000"/>
                  </a:schemeClr>
                </a:solidFill>
                <a:latin typeface="Comic Sans MS" pitchFamily="66" charset="0"/>
              </a:rPr>
              <a:t>th</a:t>
            </a:r>
            <a:r>
              <a:rPr lang="en-US" sz="4000" b="1" dirty="0">
                <a:solidFill>
                  <a:schemeClr val="accent5">
                    <a:lumMod val="50000"/>
                  </a:schemeClr>
                </a:solidFill>
                <a:latin typeface="Comic Sans MS" pitchFamily="66" charset="0"/>
              </a:rPr>
              <a:t> </a:t>
            </a:r>
          </a:p>
          <a:p>
            <a:pPr marL="571500" indent="-571500" algn="l">
              <a:buFont typeface="Arial" panose="020B0604020202020204" pitchFamily="34" charset="0"/>
              <a:buChar char="•"/>
            </a:pPr>
            <a:r>
              <a:rPr lang="en-US" sz="4000" b="1" dirty="0">
                <a:solidFill>
                  <a:schemeClr val="accent5">
                    <a:lumMod val="50000"/>
                  </a:schemeClr>
                </a:solidFill>
                <a:latin typeface="Comic Sans MS" pitchFamily="66" charset="0"/>
              </a:rPr>
              <a:t>Next Potluck: Mother’s Day, May 14</a:t>
            </a:r>
            <a:r>
              <a:rPr lang="en-US" sz="4000" b="1" baseline="30000" dirty="0">
                <a:solidFill>
                  <a:schemeClr val="accent5">
                    <a:lumMod val="50000"/>
                  </a:schemeClr>
                </a:solidFill>
                <a:latin typeface="Comic Sans MS" pitchFamily="66" charset="0"/>
              </a:rPr>
              <a:t>th</a:t>
            </a:r>
            <a:r>
              <a:rPr lang="en-US" sz="4000" b="1" dirty="0">
                <a:solidFill>
                  <a:schemeClr val="accent5">
                    <a:lumMod val="50000"/>
                  </a:schemeClr>
                </a:solidFill>
                <a:latin typeface="Comic Sans MS" pitchFamily="66" charset="0"/>
              </a:rPr>
              <a:t> </a:t>
            </a:r>
          </a:p>
          <a:p>
            <a:pPr marL="571500" indent="-571500" algn="l">
              <a:buFont typeface="Arial" panose="020B0604020202020204" pitchFamily="34" charset="0"/>
              <a:buChar char="•"/>
            </a:pPr>
            <a:r>
              <a:rPr lang="en-US" sz="4000" b="1" dirty="0">
                <a:solidFill>
                  <a:schemeClr val="accent5">
                    <a:lumMod val="50000"/>
                  </a:schemeClr>
                </a:solidFill>
                <a:latin typeface="Comic Sans MS" pitchFamily="66" charset="0"/>
              </a:rPr>
              <a:t>Cathy &amp; Tony’s 46</a:t>
            </a:r>
            <a:r>
              <a:rPr lang="en-US" sz="4000" b="1" baseline="30000" dirty="0">
                <a:solidFill>
                  <a:schemeClr val="accent5">
                    <a:lumMod val="50000"/>
                  </a:schemeClr>
                </a:solidFill>
                <a:latin typeface="Comic Sans MS" pitchFamily="66" charset="0"/>
              </a:rPr>
              <a:t>th</a:t>
            </a:r>
            <a:r>
              <a:rPr lang="en-US" sz="4000" b="1" dirty="0">
                <a:solidFill>
                  <a:schemeClr val="accent5">
                    <a:lumMod val="50000"/>
                  </a:schemeClr>
                </a:solidFill>
                <a:latin typeface="Comic Sans MS" pitchFamily="66" charset="0"/>
              </a:rPr>
              <a:t> Anniversary: May 7</a:t>
            </a:r>
            <a:r>
              <a:rPr lang="en-US" sz="4000" b="1" baseline="30000" dirty="0">
                <a:solidFill>
                  <a:schemeClr val="accent5">
                    <a:lumMod val="50000"/>
                  </a:schemeClr>
                </a:solidFill>
                <a:latin typeface="Comic Sans MS" pitchFamily="66" charset="0"/>
              </a:rPr>
              <a:t>th</a:t>
            </a:r>
            <a:r>
              <a:rPr lang="en-US" sz="4000" b="1" dirty="0">
                <a:solidFill>
                  <a:schemeClr val="accent5">
                    <a:lumMod val="50000"/>
                  </a:schemeClr>
                </a:solidFill>
                <a:latin typeface="Comic Sans MS" pitchFamily="66" charset="0"/>
              </a:rPr>
              <a:t> </a:t>
            </a:r>
          </a:p>
          <a:p>
            <a:pPr marL="571500" indent="-571500" algn="l">
              <a:buFont typeface="Arial" panose="020B0604020202020204" pitchFamily="34" charset="0"/>
              <a:buChar char="•"/>
            </a:pPr>
            <a:r>
              <a:rPr lang="en-US" sz="4000" b="1" dirty="0">
                <a:solidFill>
                  <a:schemeClr val="accent5">
                    <a:lumMod val="50000"/>
                  </a:schemeClr>
                </a:solidFill>
                <a:latin typeface="Comic Sans MS" pitchFamily="66" charset="0"/>
              </a:rPr>
              <a:t>Offering: place in box on the north wall in the rear of the sanctuary, use PayPal donate button on website, or mail to:</a:t>
            </a:r>
          </a:p>
          <a:p>
            <a:pPr algn="l"/>
            <a:r>
              <a:rPr lang="en-US" sz="4000" b="1" dirty="0">
                <a:solidFill>
                  <a:srgbClr val="002060"/>
                </a:solidFill>
                <a:latin typeface="Comic Sans MS" pitchFamily="66" charset="0"/>
              </a:rPr>
              <a:t>	</a:t>
            </a:r>
            <a:r>
              <a:rPr lang="en-US" sz="4000" b="1" dirty="0">
                <a:latin typeface="Comic Sans MS" pitchFamily="66" charset="0"/>
              </a:rPr>
              <a:t>Skykomish Community Church </a:t>
            </a:r>
          </a:p>
          <a:p>
            <a:pPr algn="l"/>
            <a:r>
              <a:rPr lang="en-US" sz="4000" b="1" dirty="0">
                <a:latin typeface="Comic Sans MS" pitchFamily="66" charset="0"/>
              </a:rPr>
              <a:t>	PO Box 56</a:t>
            </a:r>
          </a:p>
          <a:p>
            <a:pPr algn="l"/>
            <a:r>
              <a:rPr lang="en-US" sz="4000" b="1" dirty="0">
                <a:latin typeface="Comic Sans MS" pitchFamily="66" charset="0"/>
              </a:rPr>
              <a:t>	Skykomish, WA 98288</a:t>
            </a:r>
          </a:p>
        </p:txBody>
      </p:sp>
    </p:spTree>
    <p:extLst>
      <p:ext uri="{BB962C8B-B14F-4D97-AF65-F5344CB8AC3E}">
        <p14:creationId xmlns:p14="http://schemas.microsoft.com/office/powerpoint/2010/main" val="114960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rot="16200000">
            <a:off x="-2816439" y="3009899"/>
            <a:ext cx="6858000" cy="838200"/>
          </a:xfrm>
        </p:spPr>
        <p:txBody>
          <a:bodyPr>
            <a:normAutofit fontScale="90000"/>
          </a:bodyPr>
          <a:lstStyle/>
          <a:p>
            <a:r>
              <a:rPr lang="en-US" b="1" dirty="0">
                <a:solidFill>
                  <a:srgbClr val="002060"/>
                </a:solidFill>
                <a:latin typeface="Comic Sans MS" pitchFamily="66" charset="0"/>
              </a:rPr>
              <a:t/>
            </a:r>
            <a:br>
              <a:rPr lang="en-US" b="1" dirty="0">
                <a:solidFill>
                  <a:srgbClr val="002060"/>
                </a:solidFill>
                <a:latin typeface="Comic Sans MS" pitchFamily="66" charset="0"/>
              </a:rPr>
            </a:br>
            <a:r>
              <a:rPr lang="en-US" b="1" dirty="0">
                <a:solidFill>
                  <a:srgbClr val="002060"/>
                </a:solidFill>
                <a:latin typeface="Comic Sans MS" pitchFamily="66" charset="0"/>
              </a:rPr>
              <a:t>ANNOUNCEMENTS</a:t>
            </a:r>
          </a:p>
        </p:txBody>
      </p:sp>
      <p:pic>
        <p:nvPicPr>
          <p:cNvPr id="2" name="Picture 1">
            <a:extLst>
              <a:ext uri="{FF2B5EF4-FFF2-40B4-BE49-F238E27FC236}">
                <a16:creationId xmlns:a16="http://schemas.microsoft.com/office/drawing/2014/main" xmlns="" id="{9E69D094-1CA3-711C-DAF8-287BE06E4C1C}"/>
              </a:ext>
            </a:extLst>
          </p:cNvPr>
          <p:cNvPicPr>
            <a:picLocks noChangeAspect="1"/>
          </p:cNvPicPr>
          <p:nvPr/>
        </p:nvPicPr>
        <p:blipFill>
          <a:blip r:embed="rId2"/>
          <a:stretch>
            <a:fillRect/>
          </a:stretch>
        </p:blipFill>
        <p:spPr>
          <a:xfrm>
            <a:off x="0" y="-95693"/>
            <a:ext cx="6096000" cy="6858000"/>
          </a:xfrm>
          <a:prstGeom prst="rect">
            <a:avLst/>
          </a:prstGeom>
        </p:spPr>
      </p:pic>
      <p:pic>
        <p:nvPicPr>
          <p:cNvPr id="4" name="Picture 3">
            <a:extLst>
              <a:ext uri="{FF2B5EF4-FFF2-40B4-BE49-F238E27FC236}">
                <a16:creationId xmlns:a16="http://schemas.microsoft.com/office/drawing/2014/main" xmlns="" id="{C08529B2-AD67-275E-7ADE-E6417CC3FCA3}"/>
              </a:ext>
            </a:extLst>
          </p:cNvPr>
          <p:cNvPicPr>
            <a:picLocks noChangeAspect="1"/>
          </p:cNvPicPr>
          <p:nvPr/>
        </p:nvPicPr>
        <p:blipFill>
          <a:blip r:embed="rId3"/>
          <a:stretch>
            <a:fillRect/>
          </a:stretch>
        </p:blipFill>
        <p:spPr>
          <a:xfrm>
            <a:off x="6096000" y="-47847"/>
            <a:ext cx="6096000" cy="6858000"/>
          </a:xfrm>
          <a:prstGeom prst="rect">
            <a:avLst/>
          </a:prstGeom>
        </p:spPr>
      </p:pic>
    </p:spTree>
    <p:extLst>
      <p:ext uri="{BB962C8B-B14F-4D97-AF65-F5344CB8AC3E}">
        <p14:creationId xmlns:p14="http://schemas.microsoft.com/office/powerpoint/2010/main" val="149830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rot="16200000">
            <a:off x="-2816439" y="3009899"/>
            <a:ext cx="6858000" cy="838200"/>
          </a:xfrm>
        </p:spPr>
        <p:txBody>
          <a:bodyPr>
            <a:normAutofit fontScale="90000"/>
          </a:bodyPr>
          <a:lstStyle/>
          <a:p>
            <a:r>
              <a:rPr lang="en-US" b="1" dirty="0">
                <a:solidFill>
                  <a:srgbClr val="002060"/>
                </a:solidFill>
                <a:latin typeface="Comic Sans MS" pitchFamily="66" charset="0"/>
              </a:rPr>
              <a:t/>
            </a:r>
            <a:br>
              <a:rPr lang="en-US" b="1" dirty="0">
                <a:solidFill>
                  <a:srgbClr val="002060"/>
                </a:solidFill>
                <a:latin typeface="Comic Sans MS" pitchFamily="66" charset="0"/>
              </a:rPr>
            </a:br>
            <a:r>
              <a:rPr lang="en-US" b="1" dirty="0">
                <a:solidFill>
                  <a:srgbClr val="002060"/>
                </a:solidFill>
                <a:latin typeface="Comic Sans MS" pitchFamily="66" charset="0"/>
              </a:rPr>
              <a:t>ANNOUNCEMENTS</a:t>
            </a:r>
          </a:p>
        </p:txBody>
      </p:sp>
      <p:pic>
        <p:nvPicPr>
          <p:cNvPr id="2" name="Picture 1">
            <a:extLst>
              <a:ext uri="{FF2B5EF4-FFF2-40B4-BE49-F238E27FC236}">
                <a16:creationId xmlns:a16="http://schemas.microsoft.com/office/drawing/2014/main" xmlns="" id="{49A9295E-DD66-69E2-EE6E-12DDDF1D54D9}"/>
              </a:ext>
            </a:extLst>
          </p:cNvPr>
          <p:cNvPicPr>
            <a:picLocks noChangeAspect="1"/>
          </p:cNvPicPr>
          <p:nvPr/>
        </p:nvPicPr>
        <p:blipFill>
          <a:blip r:embed="rId2"/>
          <a:stretch>
            <a:fillRect/>
          </a:stretch>
        </p:blipFill>
        <p:spPr>
          <a:xfrm>
            <a:off x="0" y="0"/>
            <a:ext cx="6019800" cy="6858000"/>
          </a:xfrm>
          <a:prstGeom prst="rect">
            <a:avLst/>
          </a:prstGeom>
        </p:spPr>
      </p:pic>
      <p:pic>
        <p:nvPicPr>
          <p:cNvPr id="4" name="Picture 3">
            <a:extLst>
              <a:ext uri="{FF2B5EF4-FFF2-40B4-BE49-F238E27FC236}">
                <a16:creationId xmlns:a16="http://schemas.microsoft.com/office/drawing/2014/main" xmlns="" id="{2ED4E739-FA8F-6B01-225F-248292245C52}"/>
              </a:ext>
            </a:extLst>
          </p:cNvPr>
          <p:cNvPicPr>
            <a:picLocks noChangeAspect="1"/>
          </p:cNvPicPr>
          <p:nvPr/>
        </p:nvPicPr>
        <p:blipFill>
          <a:blip r:embed="rId3"/>
          <a:stretch>
            <a:fillRect/>
          </a:stretch>
        </p:blipFill>
        <p:spPr>
          <a:xfrm>
            <a:off x="5920430" y="0"/>
            <a:ext cx="6271569" cy="6858000"/>
          </a:xfrm>
          <a:prstGeom prst="rect">
            <a:avLst/>
          </a:prstGeom>
        </p:spPr>
      </p:pic>
    </p:spTree>
    <p:extLst>
      <p:ext uri="{BB962C8B-B14F-4D97-AF65-F5344CB8AC3E}">
        <p14:creationId xmlns:p14="http://schemas.microsoft.com/office/powerpoint/2010/main" val="286582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rot="16200000">
            <a:off x="-2816439" y="3009899"/>
            <a:ext cx="6858000" cy="838200"/>
          </a:xfrm>
        </p:spPr>
        <p:txBody>
          <a:bodyPr>
            <a:normAutofit fontScale="90000"/>
          </a:bodyPr>
          <a:lstStyle/>
          <a:p>
            <a:r>
              <a:rPr lang="en-US" b="1" dirty="0">
                <a:solidFill>
                  <a:srgbClr val="002060"/>
                </a:solidFill>
                <a:latin typeface="Comic Sans MS" pitchFamily="66" charset="0"/>
              </a:rPr>
              <a:t/>
            </a:r>
            <a:br>
              <a:rPr lang="en-US" b="1" dirty="0">
                <a:solidFill>
                  <a:srgbClr val="002060"/>
                </a:solidFill>
                <a:latin typeface="Comic Sans MS" pitchFamily="66" charset="0"/>
              </a:rPr>
            </a:br>
            <a:r>
              <a:rPr lang="en-US" b="1" dirty="0">
                <a:solidFill>
                  <a:srgbClr val="002060"/>
                </a:solidFill>
                <a:latin typeface="Comic Sans MS" pitchFamily="66" charset="0"/>
              </a:rPr>
              <a:t>ANNOUNCEMENTS</a:t>
            </a:r>
          </a:p>
        </p:txBody>
      </p:sp>
      <p:pic>
        <p:nvPicPr>
          <p:cNvPr id="2" name="Picture 1">
            <a:extLst>
              <a:ext uri="{FF2B5EF4-FFF2-40B4-BE49-F238E27FC236}">
                <a16:creationId xmlns:a16="http://schemas.microsoft.com/office/drawing/2014/main" xmlns="" id="{69C9457E-2703-FB82-8955-3ED8F4346D41}"/>
              </a:ext>
            </a:extLst>
          </p:cNvPr>
          <p:cNvPicPr>
            <a:picLocks noChangeAspect="1"/>
          </p:cNvPicPr>
          <p:nvPr/>
        </p:nvPicPr>
        <p:blipFill>
          <a:blip r:embed="rId2"/>
          <a:stretch>
            <a:fillRect/>
          </a:stretch>
        </p:blipFill>
        <p:spPr>
          <a:xfrm>
            <a:off x="-1" y="-2"/>
            <a:ext cx="6225115" cy="6858002"/>
          </a:xfrm>
          <a:prstGeom prst="rect">
            <a:avLst/>
          </a:prstGeom>
        </p:spPr>
      </p:pic>
      <p:pic>
        <p:nvPicPr>
          <p:cNvPr id="4" name="Picture 3">
            <a:extLst>
              <a:ext uri="{FF2B5EF4-FFF2-40B4-BE49-F238E27FC236}">
                <a16:creationId xmlns:a16="http://schemas.microsoft.com/office/drawing/2014/main" xmlns="" id="{3A0834D6-D9A0-7D75-159B-F899CC3B5EA7}"/>
              </a:ext>
            </a:extLst>
          </p:cNvPr>
          <p:cNvPicPr>
            <a:picLocks noChangeAspect="1"/>
          </p:cNvPicPr>
          <p:nvPr/>
        </p:nvPicPr>
        <p:blipFill>
          <a:blip r:embed="rId3"/>
          <a:stretch>
            <a:fillRect/>
          </a:stretch>
        </p:blipFill>
        <p:spPr>
          <a:xfrm>
            <a:off x="6292645" y="0"/>
            <a:ext cx="5899355" cy="6858000"/>
          </a:xfrm>
          <a:prstGeom prst="rect">
            <a:avLst/>
          </a:prstGeom>
        </p:spPr>
      </p:pic>
    </p:spTree>
    <p:extLst>
      <p:ext uri="{BB962C8B-B14F-4D97-AF65-F5344CB8AC3E}">
        <p14:creationId xmlns:p14="http://schemas.microsoft.com/office/powerpoint/2010/main" val="327993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4000" b="-104000"/>
          </a:stretch>
        </a:blipFill>
        <a:effectLst/>
      </p:bgPr>
    </p:bg>
    <p:spTree>
      <p:nvGrpSpPr>
        <p:cNvPr id="1" name=""/>
        <p:cNvGrpSpPr/>
        <p:nvPr/>
      </p:nvGrpSpPr>
      <p:grpSpPr>
        <a:xfrm>
          <a:off x="0" y="0"/>
          <a:ext cx="0" cy="0"/>
          <a:chOff x="0" y="0"/>
          <a:chExt cx="0" cy="0"/>
        </a:xfrm>
      </p:grpSpPr>
      <p:sp>
        <p:nvSpPr>
          <p:cNvPr id="5" name="AutoShape 2" descr="Image result for dana and jackie struve meadowbrook"/>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AutoShape 2" descr="Image result for James &amp; Mary Bucci"/>
          <p:cNvSpPr>
            <a:spLocks noChangeAspect="1" noChangeArrowheads="1"/>
          </p:cNvSpPr>
          <p:nvPr/>
        </p:nvSpPr>
        <p:spPr bwMode="auto">
          <a:xfrm>
            <a:off x="-31751"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 name="Group 5"/>
          <p:cNvGrpSpPr/>
          <p:nvPr/>
        </p:nvGrpSpPr>
        <p:grpSpPr>
          <a:xfrm>
            <a:off x="4863258" y="322830"/>
            <a:ext cx="7099919" cy="716307"/>
            <a:chOff x="1081345" y="8304"/>
            <a:chExt cx="11110654" cy="1087831"/>
          </a:xfrm>
        </p:grpSpPr>
        <p:sp>
          <p:nvSpPr>
            <p:cNvPr id="12" name="TextBox 11"/>
            <p:cNvSpPr txBox="1"/>
            <p:nvPr/>
          </p:nvSpPr>
          <p:spPr>
            <a:xfrm>
              <a:off x="5180911" y="8304"/>
              <a:ext cx="7011088" cy="925778"/>
            </a:xfrm>
            <a:prstGeom prst="rect">
              <a:avLst/>
            </a:prstGeom>
            <a:noFill/>
          </p:spPr>
          <p:txBody>
            <a:bodyPr wrap="square" rtlCol="0">
              <a:noAutofit/>
            </a:bodyPr>
            <a:lstStyle/>
            <a:p>
              <a:pPr algn="ctr"/>
              <a:r>
                <a:rPr lang="en-US" sz="4000" dirty="0">
                  <a:solidFill>
                    <a:srgbClr val="663300"/>
                  </a:solidFill>
                  <a:latin typeface="Comic Sans MS" panose="030F0702030302020204" pitchFamily="66" charset="0"/>
                </a:rPr>
                <a:t>Prayer Spotlight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345" y="8304"/>
              <a:ext cx="3533735" cy="1087831"/>
            </a:xfrm>
            <a:prstGeom prst="rect">
              <a:avLst/>
            </a:prstGeom>
          </p:spPr>
        </p:pic>
      </p:grpSp>
      <p:sp>
        <p:nvSpPr>
          <p:cNvPr id="8" name="AutoShape 2" descr="Image result for valley community church clinton ohio"/>
          <p:cNvSpPr>
            <a:spLocks noChangeAspect="1" noChangeArrowheads="1"/>
          </p:cNvSpPr>
          <p:nvPr/>
        </p:nvSpPr>
        <p:spPr bwMode="auto">
          <a:xfrm>
            <a:off x="120651"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2" descr="Image result for kittredge community bible church"/>
          <p:cNvSpPr>
            <a:spLocks noChangeAspect="1" noChangeArrowheads="1"/>
          </p:cNvSpPr>
          <p:nvPr/>
        </p:nvSpPr>
        <p:spPr bwMode="auto">
          <a:xfrm>
            <a:off x="273051"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2" descr="Image result for lava community church kruse"/>
          <p:cNvSpPr>
            <a:spLocks noChangeAspect="1" noChangeArrowheads="1"/>
          </p:cNvSpPr>
          <p:nvPr/>
        </p:nvSpPr>
        <p:spPr bwMode="auto">
          <a:xfrm>
            <a:off x="425451"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3"/>
          <p:cNvSpPr>
            <a:spLocks noGrp="1"/>
          </p:cNvSpPr>
          <p:nvPr>
            <p:ph sz="half" idx="1"/>
          </p:nvPr>
        </p:nvSpPr>
        <p:spPr>
          <a:xfrm>
            <a:off x="4742121" y="1174570"/>
            <a:ext cx="7443305" cy="1045354"/>
          </a:xfrm>
        </p:spPr>
        <p:txBody>
          <a:bodyPr>
            <a:noAutofit/>
          </a:bodyPr>
          <a:lstStyle/>
          <a:p>
            <a:pPr marL="137160" indent="0" algn="ctr">
              <a:buNone/>
            </a:pPr>
            <a:r>
              <a:rPr lang="en-US" dirty="0">
                <a:solidFill>
                  <a:srgbClr val="002060"/>
                </a:solidFill>
                <a:latin typeface="Comic Sans MS" pitchFamily="66" charset="0"/>
              </a:rPr>
              <a:t>Eric &amp; Helen </a:t>
            </a:r>
            <a:r>
              <a:rPr lang="en-US" dirty="0" err="1">
                <a:solidFill>
                  <a:srgbClr val="002060"/>
                </a:solidFill>
                <a:latin typeface="Comic Sans MS" pitchFamily="66" charset="0"/>
              </a:rPr>
              <a:t>Roselund</a:t>
            </a:r>
            <a:r>
              <a:rPr lang="en-US" dirty="0">
                <a:solidFill>
                  <a:srgbClr val="002060"/>
                </a:solidFill>
                <a:latin typeface="Comic Sans MS" pitchFamily="66" charset="0"/>
              </a:rPr>
              <a:t>; Pendleton, NY</a:t>
            </a:r>
          </a:p>
          <a:p>
            <a:pPr marL="137160" indent="0" algn="ctr">
              <a:buNone/>
            </a:pPr>
            <a:r>
              <a:rPr lang="en-US" sz="2400" dirty="0">
                <a:solidFill>
                  <a:srgbClr val="002060"/>
                </a:solidFill>
                <a:latin typeface="Comic Sans MS" pitchFamily="66" charset="0"/>
              </a:rPr>
              <a:t>Christian Faith Chapel; Great Lakes District</a:t>
            </a:r>
          </a:p>
        </p:txBody>
      </p:sp>
      <p:sp>
        <p:nvSpPr>
          <p:cNvPr id="11" name="TextBox 10">
            <a:extLst>
              <a:ext uri="{FF2B5EF4-FFF2-40B4-BE49-F238E27FC236}">
                <a16:creationId xmlns:a16="http://schemas.microsoft.com/office/drawing/2014/main" xmlns="" id="{88864FE3-2693-98D6-DC59-9F6C4BD40B6C}"/>
              </a:ext>
            </a:extLst>
          </p:cNvPr>
          <p:cNvSpPr txBox="1"/>
          <p:nvPr/>
        </p:nvSpPr>
        <p:spPr>
          <a:xfrm>
            <a:off x="-31751" y="2108077"/>
            <a:ext cx="12217096" cy="4401205"/>
          </a:xfrm>
          <a:prstGeom prst="rect">
            <a:avLst/>
          </a:prstGeom>
          <a:noFill/>
        </p:spPr>
        <p:txBody>
          <a:bodyPr wrap="square" rtlCol="0">
            <a:spAutoFit/>
          </a:bodyPr>
          <a:lstStyle/>
          <a:p>
            <a:r>
              <a:rPr lang="en-US" sz="4000" dirty="0"/>
              <a:t>We are between Buffalo and Niagara Falls, NY. The church has been with Village Missions since 1968; at that time, it was much more rural than it is today. While some farms are still in our area, many subdivisions have sprouted up over the years. Our community is very diverse. We are blessed with a wonderful church family and pray that we will be salt and light to others.</a:t>
            </a:r>
          </a:p>
        </p:txBody>
      </p:sp>
      <p:pic>
        <p:nvPicPr>
          <p:cNvPr id="9" name="Picture 8">
            <a:extLst>
              <a:ext uri="{FF2B5EF4-FFF2-40B4-BE49-F238E27FC236}">
                <a16:creationId xmlns:a16="http://schemas.microsoft.com/office/drawing/2014/main" xmlns="" id="{23AD611A-494D-9FD0-A754-C27891DBB3C6}"/>
              </a:ext>
            </a:extLst>
          </p:cNvPr>
          <p:cNvPicPr>
            <a:picLocks noChangeAspect="1"/>
          </p:cNvPicPr>
          <p:nvPr/>
        </p:nvPicPr>
        <p:blipFill>
          <a:blip r:embed="rId5"/>
          <a:stretch>
            <a:fillRect/>
          </a:stretch>
        </p:blipFill>
        <p:spPr>
          <a:xfrm>
            <a:off x="-1" y="0"/>
            <a:ext cx="4743643" cy="2100140"/>
          </a:xfrm>
          <a:prstGeom prst="rect">
            <a:avLst/>
          </a:prstGeom>
        </p:spPr>
      </p:pic>
    </p:spTree>
    <p:extLst>
      <p:ext uri="{BB962C8B-B14F-4D97-AF65-F5344CB8AC3E}">
        <p14:creationId xmlns:p14="http://schemas.microsoft.com/office/powerpoint/2010/main" val="154324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4000" b="-104000"/>
          </a:stretch>
        </a:blipFill>
        <a:effectLst/>
      </p:bgPr>
    </p:bg>
    <p:spTree>
      <p:nvGrpSpPr>
        <p:cNvPr id="1" name=""/>
        <p:cNvGrpSpPr/>
        <p:nvPr/>
      </p:nvGrpSpPr>
      <p:grpSpPr>
        <a:xfrm>
          <a:off x="0" y="0"/>
          <a:ext cx="0" cy="0"/>
          <a:chOff x="0" y="0"/>
          <a:chExt cx="0" cy="0"/>
        </a:xfrm>
      </p:grpSpPr>
      <p:sp>
        <p:nvSpPr>
          <p:cNvPr id="5" name="AutoShape 2" descr="Image result for dana and jackie struve meadowbrook"/>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AutoShape 2" descr="Image result for James &amp; Mary Bucci"/>
          <p:cNvSpPr>
            <a:spLocks noChangeAspect="1" noChangeArrowheads="1"/>
          </p:cNvSpPr>
          <p:nvPr/>
        </p:nvSpPr>
        <p:spPr bwMode="auto">
          <a:xfrm>
            <a:off x="-31751"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 name="Group 5"/>
          <p:cNvGrpSpPr/>
          <p:nvPr/>
        </p:nvGrpSpPr>
        <p:grpSpPr>
          <a:xfrm>
            <a:off x="4863258" y="322830"/>
            <a:ext cx="7099919" cy="716307"/>
            <a:chOff x="1081345" y="8304"/>
            <a:chExt cx="11110654" cy="1087831"/>
          </a:xfrm>
        </p:grpSpPr>
        <p:sp>
          <p:nvSpPr>
            <p:cNvPr id="12" name="TextBox 11"/>
            <p:cNvSpPr txBox="1"/>
            <p:nvPr/>
          </p:nvSpPr>
          <p:spPr>
            <a:xfrm>
              <a:off x="5180911" y="8304"/>
              <a:ext cx="7011088" cy="925778"/>
            </a:xfrm>
            <a:prstGeom prst="rect">
              <a:avLst/>
            </a:prstGeom>
            <a:noFill/>
          </p:spPr>
          <p:txBody>
            <a:bodyPr wrap="square" rtlCol="0">
              <a:noAutofit/>
            </a:bodyPr>
            <a:lstStyle/>
            <a:p>
              <a:pPr algn="ctr"/>
              <a:r>
                <a:rPr lang="en-US" sz="4000" dirty="0">
                  <a:solidFill>
                    <a:srgbClr val="663300"/>
                  </a:solidFill>
                  <a:latin typeface="Comic Sans MS" panose="030F0702030302020204" pitchFamily="66" charset="0"/>
                </a:rPr>
                <a:t>Prayer Spotlight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345" y="8304"/>
              <a:ext cx="3533735" cy="1087831"/>
            </a:xfrm>
            <a:prstGeom prst="rect">
              <a:avLst/>
            </a:prstGeom>
          </p:spPr>
        </p:pic>
      </p:grpSp>
      <p:sp>
        <p:nvSpPr>
          <p:cNvPr id="8" name="AutoShape 2" descr="Image result for valley community church clinton ohio"/>
          <p:cNvSpPr>
            <a:spLocks noChangeAspect="1" noChangeArrowheads="1"/>
          </p:cNvSpPr>
          <p:nvPr/>
        </p:nvSpPr>
        <p:spPr bwMode="auto">
          <a:xfrm>
            <a:off x="120651"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2" descr="Image result for kittredge community bible church"/>
          <p:cNvSpPr>
            <a:spLocks noChangeAspect="1" noChangeArrowheads="1"/>
          </p:cNvSpPr>
          <p:nvPr/>
        </p:nvSpPr>
        <p:spPr bwMode="auto">
          <a:xfrm>
            <a:off x="273051"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2" descr="Image result for lava community church kruse"/>
          <p:cNvSpPr>
            <a:spLocks noChangeAspect="1" noChangeArrowheads="1"/>
          </p:cNvSpPr>
          <p:nvPr/>
        </p:nvSpPr>
        <p:spPr bwMode="auto">
          <a:xfrm>
            <a:off x="425451"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3"/>
          <p:cNvSpPr>
            <a:spLocks noGrp="1"/>
          </p:cNvSpPr>
          <p:nvPr>
            <p:ph sz="half" idx="1"/>
          </p:nvPr>
        </p:nvSpPr>
        <p:spPr>
          <a:xfrm>
            <a:off x="4742121" y="1174570"/>
            <a:ext cx="7443305" cy="1045354"/>
          </a:xfrm>
        </p:spPr>
        <p:txBody>
          <a:bodyPr>
            <a:noAutofit/>
          </a:bodyPr>
          <a:lstStyle/>
          <a:p>
            <a:pPr marL="137160" indent="0" algn="ctr">
              <a:buNone/>
            </a:pPr>
            <a:r>
              <a:rPr lang="en-US" dirty="0">
                <a:solidFill>
                  <a:srgbClr val="002060"/>
                </a:solidFill>
                <a:latin typeface="Comic Sans MS" pitchFamily="66" charset="0"/>
              </a:rPr>
              <a:t>Eric &amp; Helen </a:t>
            </a:r>
            <a:r>
              <a:rPr lang="en-US" dirty="0" err="1">
                <a:solidFill>
                  <a:srgbClr val="002060"/>
                </a:solidFill>
                <a:latin typeface="Comic Sans MS" pitchFamily="66" charset="0"/>
              </a:rPr>
              <a:t>Roselund</a:t>
            </a:r>
            <a:r>
              <a:rPr lang="en-US" dirty="0">
                <a:solidFill>
                  <a:srgbClr val="002060"/>
                </a:solidFill>
                <a:latin typeface="Comic Sans MS" pitchFamily="66" charset="0"/>
              </a:rPr>
              <a:t>; Pendleton, NY</a:t>
            </a:r>
          </a:p>
          <a:p>
            <a:pPr marL="137160" indent="0" algn="ctr">
              <a:buNone/>
            </a:pPr>
            <a:r>
              <a:rPr lang="en-US" sz="2400" dirty="0">
                <a:solidFill>
                  <a:srgbClr val="002060"/>
                </a:solidFill>
                <a:latin typeface="Comic Sans MS" pitchFamily="66" charset="0"/>
              </a:rPr>
              <a:t>Christian Faith Chapel; Great Lakes District</a:t>
            </a:r>
          </a:p>
        </p:txBody>
      </p:sp>
      <p:sp>
        <p:nvSpPr>
          <p:cNvPr id="11" name="TextBox 10">
            <a:extLst>
              <a:ext uri="{FF2B5EF4-FFF2-40B4-BE49-F238E27FC236}">
                <a16:creationId xmlns:a16="http://schemas.microsoft.com/office/drawing/2014/main" xmlns="" id="{88864FE3-2693-98D6-DC59-9F6C4BD40B6C}"/>
              </a:ext>
            </a:extLst>
          </p:cNvPr>
          <p:cNvSpPr txBox="1"/>
          <p:nvPr/>
        </p:nvSpPr>
        <p:spPr>
          <a:xfrm>
            <a:off x="120651" y="2108077"/>
            <a:ext cx="11842526" cy="4401205"/>
          </a:xfrm>
          <a:prstGeom prst="rect">
            <a:avLst/>
          </a:prstGeom>
          <a:noFill/>
        </p:spPr>
        <p:txBody>
          <a:bodyPr wrap="square" rtlCol="0">
            <a:spAutoFit/>
          </a:bodyPr>
          <a:lstStyle/>
          <a:p>
            <a:r>
              <a:rPr lang="en-US" sz="4000" dirty="0"/>
              <a:t>PRAYER REQUESTS:</a:t>
            </a:r>
          </a:p>
          <a:p>
            <a:r>
              <a:rPr lang="en-US" sz="4000" dirty="0"/>
              <a:t>We praise God for the many servants in our church family. We are especially encouraged by the young adults who are willing to serve.</a:t>
            </a:r>
          </a:p>
          <a:p>
            <a:r>
              <a:rPr lang="en-US" sz="4000" dirty="0"/>
              <a:t>Pray for our youth group, kids club, and Bible studies.</a:t>
            </a:r>
          </a:p>
          <a:p>
            <a:r>
              <a:rPr lang="en-US" sz="4000" dirty="0"/>
              <a:t>Pray for the Gospel message to reach into this community through us. </a:t>
            </a:r>
          </a:p>
        </p:txBody>
      </p:sp>
      <p:pic>
        <p:nvPicPr>
          <p:cNvPr id="9" name="Picture 8">
            <a:extLst>
              <a:ext uri="{FF2B5EF4-FFF2-40B4-BE49-F238E27FC236}">
                <a16:creationId xmlns:a16="http://schemas.microsoft.com/office/drawing/2014/main" xmlns="" id="{23AD611A-494D-9FD0-A754-C27891DBB3C6}"/>
              </a:ext>
            </a:extLst>
          </p:cNvPr>
          <p:cNvPicPr>
            <a:picLocks noChangeAspect="1"/>
          </p:cNvPicPr>
          <p:nvPr/>
        </p:nvPicPr>
        <p:blipFill>
          <a:blip r:embed="rId5"/>
          <a:stretch>
            <a:fillRect/>
          </a:stretch>
        </p:blipFill>
        <p:spPr>
          <a:xfrm>
            <a:off x="-1" y="0"/>
            <a:ext cx="4743643" cy="2100140"/>
          </a:xfrm>
          <a:prstGeom prst="rect">
            <a:avLst/>
          </a:prstGeom>
        </p:spPr>
      </p:pic>
    </p:spTree>
    <p:extLst>
      <p:ext uri="{BB962C8B-B14F-4D97-AF65-F5344CB8AC3E}">
        <p14:creationId xmlns:p14="http://schemas.microsoft.com/office/powerpoint/2010/main" val="173573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457017</TotalTime>
  <Words>1362</Words>
  <Application>Microsoft Office PowerPoint</Application>
  <PresentationFormat>Custom</PresentationFormat>
  <Paragraphs>87</Paragraphs>
  <Slides>32</Slides>
  <Notes>4</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1_Office Theme</vt:lpstr>
      <vt:lpstr>2_Office Theme</vt:lpstr>
      <vt:lpstr>Default Design</vt:lpstr>
      <vt:lpstr>Welcome to Skykomish Community Church</vt:lpstr>
      <vt:lpstr>PowerPoint Presentation</vt:lpstr>
      <vt:lpstr>PowerPoint Presentation</vt:lpstr>
      <vt:lpstr> ANNOUNCEMENTS</vt:lpstr>
      <vt:lpstr> ANNOUNCEMENTS</vt:lpstr>
      <vt:lpstr> ANNOUNCEMENTS</vt:lpstr>
      <vt:lpstr> ANNOUNCEMENTS</vt:lpstr>
      <vt:lpstr>PowerPoint Presentation</vt:lpstr>
      <vt:lpstr>PowerPoint Presentation</vt:lpstr>
      <vt:lpstr>PowerPoint Presentation</vt:lpstr>
      <vt:lpstr>PowerPoint Presentation</vt:lpstr>
      <vt:lpstr> ANNOUNCEMENTS</vt:lpstr>
      <vt:lpstr>PowerPoint Presentation</vt:lpstr>
      <vt:lpstr>PowerPoint Presentation</vt:lpstr>
      <vt:lpstr>PowerPoint Presentation</vt:lpstr>
      <vt:lpstr>Mark 12:1-12(NIV)</vt:lpstr>
      <vt:lpstr>Mark 12:1-12(NIV)</vt:lpstr>
      <vt:lpstr>Mark 12:1-12(NIV)</vt:lpstr>
      <vt:lpstr>Mark 12:1-12(NIV)</vt:lpstr>
      <vt:lpstr>Matthew 23:37 (NIV)</vt:lpstr>
      <vt:lpstr>Matthew 21:28-46 (NIV)</vt:lpstr>
      <vt:lpstr>Matthew 21:28-46 (NIV)</vt:lpstr>
      <vt:lpstr>Matthew 21:28-46 (NIV)</vt:lpstr>
      <vt:lpstr>Matthew 21:28-46 (NIV)</vt:lpstr>
      <vt:lpstr>Matthew 21:28-46 (NIV)</vt:lpstr>
      <vt:lpstr>Matthew 21:28-46 (NIV)</vt:lpstr>
      <vt:lpstr>PowerPoint Presentation</vt:lpstr>
      <vt:lpstr>PowerPoint Presentation</vt:lpstr>
      <vt:lpstr>PowerPoint Presentation</vt:lpstr>
      <vt:lpstr>Numbers 6:24-26 (NIV)</vt:lpstr>
      <vt:lpstr>PowerPoint Presentation</vt:lpstr>
      <vt:lpstr>Ephesians 3:20-21 (NIV)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Skykomish Community Church</dc:title>
  <dc:creator>TonyB</dc:creator>
  <cp:lastModifiedBy>Bittner</cp:lastModifiedBy>
  <cp:revision>5155</cp:revision>
  <cp:lastPrinted>2020-09-06T04:36:45Z</cp:lastPrinted>
  <dcterms:created xsi:type="dcterms:W3CDTF">2015-12-16T21:57:49Z</dcterms:created>
  <dcterms:modified xsi:type="dcterms:W3CDTF">2023-04-30T16:52:15Z</dcterms:modified>
</cp:coreProperties>
</file>